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6" r:id="rId3"/>
  </p:sldMasterIdLst>
  <p:notesMasterIdLst>
    <p:notesMasterId r:id="rId24"/>
  </p:notesMasterIdLst>
  <p:sldIdLst>
    <p:sldId id="3228" r:id="rId4"/>
    <p:sldId id="548" r:id="rId5"/>
    <p:sldId id="3258" r:id="rId6"/>
    <p:sldId id="3331" r:id="rId7"/>
    <p:sldId id="3330" r:id="rId8"/>
    <p:sldId id="3333" r:id="rId9"/>
    <p:sldId id="3314" r:id="rId10"/>
    <p:sldId id="3334" r:id="rId11"/>
    <p:sldId id="3335" r:id="rId12"/>
    <p:sldId id="3336" r:id="rId13"/>
    <p:sldId id="3312" r:id="rId14"/>
    <p:sldId id="3337" r:id="rId15"/>
    <p:sldId id="3338" r:id="rId16"/>
    <p:sldId id="3339" r:id="rId17"/>
    <p:sldId id="3340" r:id="rId18"/>
    <p:sldId id="3341" r:id="rId19"/>
    <p:sldId id="3342" r:id="rId20"/>
    <p:sldId id="3343" r:id="rId21"/>
    <p:sldId id="3344" r:id="rId22"/>
    <p:sldId id="3345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767DA5-4402-4547-8109-4F22DDDDDAFA}">
          <p14:sldIdLst>
            <p14:sldId id="3228"/>
            <p14:sldId id="548"/>
            <p14:sldId id="3258"/>
            <p14:sldId id="3331"/>
            <p14:sldId id="3330"/>
            <p14:sldId id="3333"/>
            <p14:sldId id="3314"/>
            <p14:sldId id="3334"/>
            <p14:sldId id="3335"/>
            <p14:sldId id="3336"/>
            <p14:sldId id="3312"/>
            <p14:sldId id="3337"/>
            <p14:sldId id="3338"/>
            <p14:sldId id="3339"/>
            <p14:sldId id="3340"/>
            <p14:sldId id="3341"/>
            <p14:sldId id="3342"/>
            <p14:sldId id="3343"/>
            <p14:sldId id="3344"/>
            <p14:sldId id="3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8231673751@163.com" initials="1" lastIdx="1" clrIdx="0">
    <p:extLst>
      <p:ext uri="{19B8F6BF-5375-455C-9EA6-DF929625EA0E}">
        <p15:presenceInfo xmlns:p15="http://schemas.microsoft.com/office/powerpoint/2012/main" userId="2cc79dec3bb078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66" y="101"/>
      </p:cViewPr>
      <p:guideLst>
        <p:guide orient="horz" pos="20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40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78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840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785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43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0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64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43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10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6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97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47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87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88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16625" y="3013501"/>
            <a:ext cx="853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Towards Real-World Test-Time Adaptation: Tri-net Self-Training with Balanced Normalization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6900" y="5048885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Accepted by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AAAI 2024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486BB7C-C8D3-4671-81A4-A6E099C7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6514" y="1528576"/>
            <a:ext cx="6144458" cy="3195824"/>
          </a:xfrm>
          <a:custGeom>
            <a:avLst/>
            <a:gdLst>
              <a:gd name="connsiteX0" fmla="*/ 0 w 6144458"/>
              <a:gd name="connsiteY0" fmla="*/ 0 h 3195824"/>
              <a:gd name="connsiteX1" fmla="*/ 3489031 w 6144458"/>
              <a:gd name="connsiteY1" fmla="*/ 0 h 3195824"/>
              <a:gd name="connsiteX2" fmla="*/ 2880691 w 6144458"/>
              <a:gd name="connsiteY2" fmla="*/ 1277161 h 3195824"/>
              <a:gd name="connsiteX3" fmla="*/ 3191860 w 6144458"/>
              <a:gd name="connsiteY3" fmla="*/ 1425378 h 3195824"/>
              <a:gd name="connsiteX4" fmla="*/ 3565533 w 6144458"/>
              <a:gd name="connsiteY4" fmla="*/ 640882 h 3195824"/>
              <a:gd name="connsiteX5" fmla="*/ 3565533 w 6144458"/>
              <a:gd name="connsiteY5" fmla="*/ 1034553 h 3195824"/>
              <a:gd name="connsiteX6" fmla="*/ 4040663 w 6144458"/>
              <a:gd name="connsiteY6" fmla="*/ 1034553 h 3195824"/>
              <a:gd name="connsiteX7" fmla="*/ 4040663 w 6144458"/>
              <a:gd name="connsiteY7" fmla="*/ 1175963 h 3195824"/>
              <a:gd name="connsiteX8" fmla="*/ 4085486 w 6144458"/>
              <a:gd name="connsiteY8" fmla="*/ 1175963 h 3195824"/>
              <a:gd name="connsiteX9" fmla="*/ 4085486 w 6144458"/>
              <a:gd name="connsiteY9" fmla="*/ 1211046 h 3195824"/>
              <a:gd name="connsiteX10" fmla="*/ 4605439 w 6144458"/>
              <a:gd name="connsiteY10" fmla="*/ 1211046 h 3195824"/>
              <a:gd name="connsiteX11" fmla="*/ 4605439 w 6144458"/>
              <a:gd name="connsiteY11" fmla="*/ 1426256 h 3195824"/>
              <a:gd name="connsiteX12" fmla="*/ 6144458 w 6144458"/>
              <a:gd name="connsiteY12" fmla="*/ 1426256 h 3195824"/>
              <a:gd name="connsiteX13" fmla="*/ 6144458 w 6144458"/>
              <a:gd name="connsiteY13" fmla="*/ 3195824 h 3195824"/>
              <a:gd name="connsiteX14" fmla="*/ 0 w 6144458"/>
              <a:gd name="connsiteY14" fmla="*/ 3195824 h 319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44458" h="3195824">
                <a:moveTo>
                  <a:pt x="0" y="0"/>
                </a:moveTo>
                <a:lnTo>
                  <a:pt x="3489031" y="0"/>
                </a:lnTo>
                <a:lnTo>
                  <a:pt x="2880691" y="1277161"/>
                </a:lnTo>
                <a:lnTo>
                  <a:pt x="3191860" y="1425378"/>
                </a:lnTo>
                <a:lnTo>
                  <a:pt x="3565533" y="640882"/>
                </a:lnTo>
                <a:lnTo>
                  <a:pt x="3565533" y="1034553"/>
                </a:lnTo>
                <a:lnTo>
                  <a:pt x="4040663" y="1034553"/>
                </a:lnTo>
                <a:lnTo>
                  <a:pt x="4040663" y="1175963"/>
                </a:lnTo>
                <a:lnTo>
                  <a:pt x="4085486" y="1175963"/>
                </a:lnTo>
                <a:lnTo>
                  <a:pt x="4085486" y="1211046"/>
                </a:lnTo>
                <a:lnTo>
                  <a:pt x="4605439" y="1211046"/>
                </a:lnTo>
                <a:lnTo>
                  <a:pt x="4605439" y="1426256"/>
                </a:lnTo>
                <a:lnTo>
                  <a:pt x="6144458" y="1426256"/>
                </a:lnTo>
                <a:lnTo>
                  <a:pt x="6144458" y="3195824"/>
                </a:lnTo>
                <a:lnTo>
                  <a:pt x="0" y="3195824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41032-FBDA-4592-BC1D-022B0A9E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324" y="2853992"/>
            <a:ext cx="4846740" cy="71634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F4F1BCF-5E62-45F9-8AD5-35207663A7EA}"/>
              </a:ext>
            </a:extLst>
          </p:cNvPr>
          <p:cNvSpPr txBox="1"/>
          <p:nvPr/>
        </p:nvSpPr>
        <p:spPr>
          <a:xfrm>
            <a:off x="6926808" y="22366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锚点网络进行正则化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4F3D06-B88C-4336-B3ED-38F2AD721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324" y="3927150"/>
            <a:ext cx="3222659" cy="3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4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34D890-5C0F-4519-A2D7-0326ED3653EE}"/>
              </a:ext>
            </a:extLst>
          </p:cNvPr>
          <p:cNvSpPr txBox="1"/>
          <p:nvPr/>
        </p:nvSpPr>
        <p:spPr>
          <a:xfrm>
            <a:off x="592554" y="10255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7EF777-06B3-49E2-A1A4-D9E1267C56A0}"/>
              </a:ext>
            </a:extLst>
          </p:cNvPr>
          <p:cNvSpPr txBox="1"/>
          <p:nvPr/>
        </p:nvSpPr>
        <p:spPr>
          <a:xfrm>
            <a:off x="617338" y="2058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B5CB62-8521-482A-80CA-5E808BE0DFBB}"/>
              </a:ext>
            </a:extLst>
          </p:cNvPr>
          <p:cNvSpPr txBox="1"/>
          <p:nvPr/>
        </p:nvSpPr>
        <p:spPr>
          <a:xfrm>
            <a:off x="592554" y="1423808"/>
            <a:ext cx="935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图像有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个类，每个类有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个图像。每一类分别包含有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个训练图像和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个测试图像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8838C2-DA96-4627-A4E9-DA1FD07859CA}"/>
              </a:ext>
            </a:extLst>
          </p:cNvPr>
          <p:cNvSpPr txBox="1"/>
          <p:nvPr/>
        </p:nvSpPr>
        <p:spPr>
          <a:xfrm>
            <a:off x="592553" y="2467277"/>
            <a:ext cx="935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图像有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个类，每个类有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个图像。每一类分别包含有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个训练图像和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个测试图像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24A0B1-5B85-4495-9D3B-B84965D856B1}"/>
              </a:ext>
            </a:extLst>
          </p:cNvPr>
          <p:cNvSpPr txBox="1"/>
          <p:nvPr/>
        </p:nvSpPr>
        <p:spPr>
          <a:xfrm>
            <a:off x="617338" y="3100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E3B0259-3B3E-40BB-B84D-97564739C3C0}"/>
              </a:ext>
            </a:extLst>
          </p:cNvPr>
          <p:cNvSpPr txBox="1"/>
          <p:nvPr/>
        </p:nvSpPr>
        <p:spPr>
          <a:xfrm>
            <a:off x="592553" y="3527804"/>
            <a:ext cx="11030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该数据集包含超过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1400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万的图像和</a:t>
            </a:r>
            <a:r>
              <a:rPr lang="en-US" altLang="zh-CN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0" i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万多个类别，其中的图像涵盖了大多数生活中常见的图片类别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A058C0-90E2-43E2-AC16-44193DFEC264}"/>
              </a:ext>
            </a:extLst>
          </p:cNvPr>
          <p:cNvSpPr txBox="1"/>
          <p:nvPr/>
        </p:nvSpPr>
        <p:spPr>
          <a:xfrm>
            <a:off x="617338" y="4450941"/>
            <a:ext cx="104169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CIFAR10-C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CIFAR100-C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ImageNet-C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数据集分别在原始数据集的干净测试图像上应用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种具有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种不同严重程度的损坏，本文实验在最大损坏严重性级别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下评估所有方法。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CIFAR10/100-C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都有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10,000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个测试样本，针对每种类型的损坏均匀地分​​为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10/100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个类别。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ImageNet-C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对于每个损坏有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5,000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个测试样本，不均匀地分为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1,000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个类别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2A8F36-631B-4469-8F0E-B7F0A532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4" y="774063"/>
            <a:ext cx="4494770" cy="57723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E52C6E-B991-49AC-9F77-0016D22F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705" y="751480"/>
            <a:ext cx="461812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EEC96D-01C6-4FC9-B73F-D756E75E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0" y="1452834"/>
            <a:ext cx="10858499" cy="326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8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9A40E1-0B55-4A6F-8027-A77F944EE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38" y="1648231"/>
            <a:ext cx="10667562" cy="36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Experiments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00F19-1F0A-417A-AF64-5F35F062B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3" y="818945"/>
            <a:ext cx="9851328" cy="29491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B68368-8E6D-4BB7-8197-324C67AE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83" y="3938689"/>
            <a:ext cx="4473911" cy="24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3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E77D16-9812-440D-8713-6FAB7763AF96}"/>
              </a:ext>
            </a:extLst>
          </p:cNvPr>
          <p:cNvSpPr txBox="1"/>
          <p:nvPr/>
        </p:nvSpPr>
        <p:spPr>
          <a:xfrm>
            <a:off x="592554" y="807898"/>
            <a:ext cx="939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Test-Time Adaptation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Dynamic Scenarios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CVPR2023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26BF6C-6829-4E80-953E-78B1164EE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175962"/>
            <a:ext cx="6704370" cy="53659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7B2645-5A56-4A36-B4E4-59B8AFAB0F91}"/>
              </a:ext>
            </a:extLst>
          </p:cNvPr>
          <p:cNvSpPr/>
          <p:nvPr/>
        </p:nvSpPr>
        <p:spPr>
          <a:xfrm>
            <a:off x="3854824" y="5360894"/>
            <a:ext cx="3509946" cy="2241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D9F716B-888B-467A-926E-435C4AA79A70}"/>
              </a:ext>
            </a:extLst>
          </p:cNvPr>
          <p:cNvCxnSpPr/>
          <p:nvPr/>
        </p:nvCxnSpPr>
        <p:spPr>
          <a:xfrm>
            <a:off x="4572000" y="4320988"/>
            <a:ext cx="26797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E77D16-9812-440D-8713-6FAB7763AF96}"/>
              </a:ext>
            </a:extLst>
          </p:cNvPr>
          <p:cNvSpPr txBox="1"/>
          <p:nvPr/>
        </p:nvSpPr>
        <p:spPr>
          <a:xfrm>
            <a:off x="592554" y="807898"/>
            <a:ext cx="939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Test-Time Adaptation in Dynamic Scenarios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31D5D9-4107-47FF-839F-6553AB8AC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338093"/>
            <a:ext cx="11235825" cy="45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E77D16-9812-440D-8713-6FAB7763AF96}"/>
              </a:ext>
            </a:extLst>
          </p:cNvPr>
          <p:cNvSpPr txBox="1"/>
          <p:nvPr/>
        </p:nvSpPr>
        <p:spPr>
          <a:xfrm>
            <a:off x="592554" y="807898"/>
            <a:ext cx="939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Test-Time Adaptation in Dynamic Scenarios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FB9AF3-21DA-407B-8687-EF3116BA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639800"/>
            <a:ext cx="4191363" cy="11126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FBCFCE-60B2-43C4-AC4F-E6D1D0E75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403" y="4535134"/>
            <a:ext cx="3338126" cy="1112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442A5D-1DD2-4900-9B31-51B1897BE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048179"/>
            <a:ext cx="4039939" cy="3198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DBC3EB-F77B-4D76-B517-9ED071F07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403" y="1531295"/>
            <a:ext cx="5143946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E77D16-9812-440D-8713-6FAB7763AF96}"/>
              </a:ext>
            </a:extLst>
          </p:cNvPr>
          <p:cNvSpPr txBox="1"/>
          <p:nvPr/>
        </p:nvSpPr>
        <p:spPr>
          <a:xfrm>
            <a:off x="592554" y="807898"/>
            <a:ext cx="939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Test-Time Adaptation in Dynamic Scenarios         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55DA8D-366A-496E-96D1-92FAD642D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0" y="2048972"/>
            <a:ext cx="4099915" cy="15088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ECC6DAF-7896-49B8-9452-3A3EDCF0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59" y="5234201"/>
            <a:ext cx="3688522" cy="6519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189758-690A-44DA-B6E7-B8F6CA8231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8"/>
          <a:stretch/>
        </p:blipFill>
        <p:spPr>
          <a:xfrm>
            <a:off x="7391382" y="840861"/>
            <a:ext cx="3895773" cy="57266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004004-0D26-483B-A29B-2E10738B5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056" y="3596854"/>
            <a:ext cx="1889924" cy="3886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C4A0EA-3C4F-4F87-9BFB-87E0A612E2E3}"/>
              </a:ext>
            </a:extLst>
          </p:cNvPr>
          <p:cNvSpPr txBox="1"/>
          <p:nvPr/>
        </p:nvSpPr>
        <p:spPr>
          <a:xfrm>
            <a:off x="393219" y="4125116"/>
            <a:ext cx="69140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启发式算法，保留分数较低的样本，优先替换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major class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中的样本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在当前时刻的年龄，距离当前时刻的新鲜程度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U: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预测结果的不确定性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CB1FDC-6FF5-46B2-85BB-E38669FF32E0}"/>
              </a:ext>
            </a:extLst>
          </p:cNvPr>
          <p:cNvSpPr txBox="1"/>
          <p:nvPr/>
        </p:nvSpPr>
        <p:spPr>
          <a:xfrm>
            <a:off x="440159" y="1316227"/>
            <a:ext cx="609600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category-balanced memory bank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with a capacity of N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均分给每个类别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E7E21A3-8A0B-4137-9ACB-01156281D5EF}"/>
              </a:ext>
            </a:extLst>
          </p:cNvPr>
          <p:cNvCxnSpPr>
            <a:cxnSpLocks/>
          </p:cNvCxnSpPr>
          <p:nvPr/>
        </p:nvCxnSpPr>
        <p:spPr>
          <a:xfrm>
            <a:off x="4276165" y="5549153"/>
            <a:ext cx="29755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E36F1BF-11DD-4CD4-B313-6D99D0FAFB4F}"/>
              </a:ext>
            </a:extLst>
          </p:cNvPr>
          <p:cNvSpPr/>
          <p:nvPr/>
        </p:nvSpPr>
        <p:spPr>
          <a:xfrm>
            <a:off x="4446494" y="552674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B50AF32-330F-47A6-89C4-28D0A85DA961}"/>
              </a:ext>
            </a:extLst>
          </p:cNvPr>
          <p:cNvSpPr/>
          <p:nvPr/>
        </p:nvSpPr>
        <p:spPr>
          <a:xfrm>
            <a:off x="5325035" y="5526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2981BF2-6BCF-4E57-A19C-6E9F9A943268}"/>
              </a:ext>
            </a:extLst>
          </p:cNvPr>
          <p:cNvSpPr/>
          <p:nvPr/>
        </p:nvSpPr>
        <p:spPr>
          <a:xfrm>
            <a:off x="6804213" y="5526739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C9CBF7-EE5E-47B5-9A70-7C5A677B8E05}"/>
              </a:ext>
            </a:extLst>
          </p:cNvPr>
          <p:cNvSpPr txBox="1"/>
          <p:nvPr/>
        </p:nvSpPr>
        <p:spPr>
          <a:xfrm>
            <a:off x="4332567" y="55601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8F4790-A9B3-4ADC-B6AD-12BF383B1237}"/>
              </a:ext>
            </a:extLst>
          </p:cNvPr>
          <p:cNvSpPr txBox="1"/>
          <p:nvPr/>
        </p:nvSpPr>
        <p:spPr>
          <a:xfrm>
            <a:off x="6687067" y="556018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41BA71-8A8A-469F-8425-10490AC0E30C}"/>
              </a:ext>
            </a:extLst>
          </p:cNvPr>
          <p:cNvSpPr txBox="1"/>
          <p:nvPr/>
        </p:nvSpPr>
        <p:spPr>
          <a:xfrm>
            <a:off x="5245465" y="553926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B46DD006-EA2F-4CBA-ACF8-3B0828E08214}"/>
              </a:ext>
            </a:extLst>
          </p:cNvPr>
          <p:cNvSpPr/>
          <p:nvPr/>
        </p:nvSpPr>
        <p:spPr>
          <a:xfrm rot="16200000">
            <a:off x="5939130" y="4510491"/>
            <a:ext cx="331694" cy="151416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1876F2-49C6-4FC5-BA9A-426C3074F2EB}"/>
              </a:ext>
            </a:extLst>
          </p:cNvPr>
          <p:cNvSpPr txBox="1"/>
          <p:nvPr/>
        </p:nvSpPr>
        <p:spPr>
          <a:xfrm>
            <a:off x="5933135" y="474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39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Authors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B9430C-D8B3-4D79-901A-368C96651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4" y="1032586"/>
            <a:ext cx="10918975" cy="51795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88A7C5-9004-4DBC-A454-DEF120FF40BA}"/>
              </a:ext>
            </a:extLst>
          </p:cNvPr>
          <p:cNvSpPr/>
          <p:nvPr/>
        </p:nvSpPr>
        <p:spPr>
          <a:xfrm>
            <a:off x="5755342" y="2796988"/>
            <a:ext cx="4078941" cy="2151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6C1690F-5A11-448E-BBF8-8C04FF7B2E8F}"/>
              </a:ext>
            </a:extLst>
          </p:cNvPr>
          <p:cNvCxnSpPr/>
          <p:nvPr/>
        </p:nvCxnSpPr>
        <p:spPr>
          <a:xfrm>
            <a:off x="9027459" y="4356847"/>
            <a:ext cx="95025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627FFD-50F1-4428-8F99-C27662C03CCB}"/>
              </a:ext>
            </a:extLst>
          </p:cNvPr>
          <p:cNvCxnSpPr>
            <a:cxnSpLocks/>
          </p:cNvCxnSpPr>
          <p:nvPr/>
        </p:nvCxnSpPr>
        <p:spPr>
          <a:xfrm>
            <a:off x="5764306" y="4751294"/>
            <a:ext cx="141642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4DE6C7A-BC84-4227-A789-F719926E4BC3}"/>
              </a:ext>
            </a:extLst>
          </p:cNvPr>
          <p:cNvCxnSpPr>
            <a:cxnSpLocks/>
          </p:cNvCxnSpPr>
          <p:nvPr/>
        </p:nvCxnSpPr>
        <p:spPr>
          <a:xfrm>
            <a:off x="5692588" y="5145741"/>
            <a:ext cx="173915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28650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600" b="1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E77D16-9812-440D-8713-6FAB7763AF96}"/>
              </a:ext>
            </a:extLst>
          </p:cNvPr>
          <p:cNvSpPr txBox="1"/>
          <p:nvPr/>
        </p:nvSpPr>
        <p:spPr>
          <a:xfrm>
            <a:off x="592554" y="807898"/>
            <a:ext cx="939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Test-Time Adaptation in Dynamic Scenarios      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A47BF9-CB97-47B5-B2C1-2725BD431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3"/>
          <a:stretch/>
        </p:blipFill>
        <p:spPr>
          <a:xfrm>
            <a:off x="493942" y="1852006"/>
            <a:ext cx="5602058" cy="24190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C06626-4D91-49D7-8089-68C9E573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192" y="1531207"/>
            <a:ext cx="2907490" cy="641597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CE38421-F51F-4728-9933-E9BEC1B471EC}"/>
              </a:ext>
            </a:extLst>
          </p:cNvPr>
          <p:cNvCxnSpPr/>
          <p:nvPr/>
        </p:nvCxnSpPr>
        <p:spPr>
          <a:xfrm flipV="1">
            <a:off x="5719482" y="1990165"/>
            <a:ext cx="1362636" cy="11304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97A6140-E35E-472B-8E38-92D6D4E22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192" y="2410431"/>
            <a:ext cx="2244102" cy="6060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104533-AD16-40FC-92F5-F5C61A87A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9191" y="3209753"/>
            <a:ext cx="3734397" cy="6415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D362C1-8C2E-40B0-8E6B-CF0750EF7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191" y="3956861"/>
            <a:ext cx="3930325" cy="5058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B32B95-4270-4F7D-92D1-898DAEA19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9191" y="5652506"/>
            <a:ext cx="2355510" cy="36933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3FCB59E-F85E-4ADA-9D4B-3CC5BC67D54C}"/>
              </a:ext>
            </a:extLst>
          </p:cNvPr>
          <p:cNvSpPr txBox="1"/>
          <p:nvPr/>
        </p:nvSpPr>
        <p:spPr>
          <a:xfrm>
            <a:off x="6973794" y="5283174"/>
            <a:ext cx="4545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教师模型通过指数移动平均线更新模型参数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B38C8D-820B-44BB-9F18-ACA82DB82859}"/>
              </a:ext>
            </a:extLst>
          </p:cNvPr>
          <p:cNvSpPr txBox="1"/>
          <p:nvPr/>
        </p:nvSpPr>
        <p:spPr>
          <a:xfrm>
            <a:off x="9490642" y="25285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样本年龄增大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E(A)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减小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B39DF3-CC40-4295-A719-2CDE5847798C}"/>
              </a:ext>
            </a:extLst>
          </p:cNvPr>
          <p:cNvSpPr txBox="1"/>
          <p:nvPr/>
        </p:nvSpPr>
        <p:spPr>
          <a:xfrm>
            <a:off x="6973794" y="4414212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样本越不新鲜，对其预测结果的确定性要求越高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868B9B-C399-4BE0-83AB-4D1AB80383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8753" y="1667555"/>
            <a:ext cx="1229669" cy="3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FE75DA-3549-4FE8-A8E0-07043C404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4" y="1398196"/>
            <a:ext cx="10926346" cy="46183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D75F7E-DA5E-4543-97F2-63A7A8BDB0EF}"/>
              </a:ext>
            </a:extLst>
          </p:cNvPr>
          <p:cNvSpPr txBox="1"/>
          <p:nvPr/>
        </p:nvSpPr>
        <p:spPr>
          <a:xfrm>
            <a:off x="379973" y="922882"/>
            <a:ext cx="190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TTA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FC1BC4-EBDC-459C-BB88-381777369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81" y="1040586"/>
            <a:ext cx="9541438" cy="53998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488FD3-3744-4C3F-A7C2-42E020C82337}"/>
              </a:ext>
            </a:extLst>
          </p:cNvPr>
          <p:cNvSpPr/>
          <p:nvPr/>
        </p:nvSpPr>
        <p:spPr>
          <a:xfrm>
            <a:off x="4545106" y="1371600"/>
            <a:ext cx="779929" cy="2241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5DD6D4-3865-421C-BD81-8143983FCD31}"/>
              </a:ext>
            </a:extLst>
          </p:cNvPr>
          <p:cNvSpPr/>
          <p:nvPr/>
        </p:nvSpPr>
        <p:spPr>
          <a:xfrm>
            <a:off x="8849660" y="1371600"/>
            <a:ext cx="779929" cy="2241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08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DEDA68-909E-4222-8A9B-965A3B68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652207"/>
            <a:ext cx="10858499" cy="3760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Introduction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DFA40B-3745-4E0D-90F0-A53A227D8BF5}"/>
              </a:ext>
            </a:extLst>
          </p:cNvPr>
          <p:cNvSpPr txBox="1"/>
          <p:nvPr/>
        </p:nvSpPr>
        <p:spPr>
          <a:xfrm>
            <a:off x="660400" y="939923"/>
            <a:ext cx="355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PTTA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现存挑战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B67582F-2378-4647-B1DD-77B2132FC340}"/>
              </a:ext>
            </a:extLst>
          </p:cNvPr>
          <p:cNvSpPr/>
          <p:nvPr/>
        </p:nvSpPr>
        <p:spPr>
          <a:xfrm>
            <a:off x="1425091" y="2192564"/>
            <a:ext cx="2393873" cy="5965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数据流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非独立同分布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593599-6D33-4EB5-869B-9641D24A8914}"/>
              </a:ext>
            </a:extLst>
          </p:cNvPr>
          <p:cNvSpPr/>
          <p:nvPr/>
        </p:nvSpPr>
        <p:spPr>
          <a:xfrm>
            <a:off x="1425091" y="4749331"/>
            <a:ext cx="2393873" cy="5965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标签偏移</a:t>
            </a:r>
            <a:endParaRPr lang="en-US" altLang="zh-CN" sz="18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CF57ACC-7E07-4626-9DEC-C5D8257D7E33}"/>
              </a:ext>
            </a:extLst>
          </p:cNvPr>
          <p:cNvSpPr/>
          <p:nvPr/>
        </p:nvSpPr>
        <p:spPr>
          <a:xfrm>
            <a:off x="1425090" y="3406666"/>
            <a:ext cx="2394000" cy="5965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连续域转移</a:t>
            </a:r>
            <a:endParaRPr lang="en-US" altLang="zh-CN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04BF5F-41FB-4AA4-8794-F796AB1805A4}"/>
              </a:ext>
            </a:extLst>
          </p:cNvPr>
          <p:cNvSpPr txBox="1"/>
          <p:nvPr/>
        </p:nvSpPr>
        <p:spPr>
          <a:xfrm>
            <a:off x="2366682" y="2789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9E2C8D-6FD1-4FA1-8828-7C2A7494DCE1}"/>
              </a:ext>
            </a:extLst>
          </p:cNvPr>
          <p:cNvSpPr txBox="1"/>
          <p:nvPr/>
        </p:nvSpPr>
        <p:spPr>
          <a:xfrm>
            <a:off x="4055150" y="4259666"/>
            <a:ext cx="2217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利用全局统计数据来更新归一化层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DE680AD-AC8D-4CE3-8772-ACA6C4A55804}"/>
              </a:ext>
            </a:extLst>
          </p:cNvPr>
          <p:cNvSpPr txBox="1"/>
          <p:nvPr/>
        </p:nvSpPr>
        <p:spPr>
          <a:xfrm>
            <a:off x="6580094" y="48302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全局分布很容易偏向多数类别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F0F7947-5561-4705-AA1F-0DD9D9A52F05}"/>
              </a:ext>
            </a:extLst>
          </p:cNvPr>
          <p:cNvCxnSpPr/>
          <p:nvPr/>
        </p:nvCxnSpPr>
        <p:spPr>
          <a:xfrm>
            <a:off x="3926541" y="5047622"/>
            <a:ext cx="2474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859B8E9-A01A-430E-A9A1-D461D51B4085}"/>
              </a:ext>
            </a:extLst>
          </p:cNvPr>
          <p:cNvCxnSpPr/>
          <p:nvPr/>
        </p:nvCxnSpPr>
        <p:spPr>
          <a:xfrm>
            <a:off x="3926541" y="3704957"/>
            <a:ext cx="2474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5AC299D-7A63-4449-B43B-8374F6ADB3D5}"/>
              </a:ext>
            </a:extLst>
          </p:cNvPr>
          <p:cNvSpPr txBox="1"/>
          <p:nvPr/>
        </p:nvSpPr>
        <p:spPr>
          <a:xfrm>
            <a:off x="6580094" y="34891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对当前分布过度拟合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CD2DE-EE79-453E-A334-F30CC381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662" y="-101344"/>
            <a:ext cx="5711376" cy="316608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6D0AEF2-98EE-434F-8F8E-DAD541E60820}"/>
              </a:ext>
            </a:extLst>
          </p:cNvPr>
          <p:cNvCxnSpPr/>
          <p:nvPr/>
        </p:nvCxnSpPr>
        <p:spPr>
          <a:xfrm>
            <a:off x="3926541" y="2457535"/>
            <a:ext cx="2474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2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9E888B-3709-42B2-8693-9BC313007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10"/>
          <a:stretch/>
        </p:blipFill>
        <p:spPr>
          <a:xfrm>
            <a:off x="379973" y="1128768"/>
            <a:ext cx="11548433" cy="43491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37060C-5995-49B1-A962-10015DBB2ADA}"/>
              </a:ext>
            </a:extLst>
          </p:cNvPr>
          <p:cNvSpPr/>
          <p:nvPr/>
        </p:nvSpPr>
        <p:spPr>
          <a:xfrm>
            <a:off x="1201271" y="3496236"/>
            <a:ext cx="2823882" cy="17929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B4B84F-17B8-4378-BC36-B4529F9C7B8C}"/>
              </a:ext>
            </a:extLst>
          </p:cNvPr>
          <p:cNvSpPr txBox="1"/>
          <p:nvPr/>
        </p:nvSpPr>
        <p:spPr>
          <a:xfrm>
            <a:off x="2519082" y="57886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平衡批量归一化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40ACA41-CCDF-4142-9A91-4FF6E333249D}"/>
              </a:ext>
            </a:extLst>
          </p:cNvPr>
          <p:cNvCxnSpPr>
            <a:endCxn id="4" idx="0"/>
          </p:cNvCxnSpPr>
          <p:nvPr/>
        </p:nvCxnSpPr>
        <p:spPr>
          <a:xfrm>
            <a:off x="3030070" y="5283526"/>
            <a:ext cx="389259" cy="505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1E2C628-0249-49D5-8DB0-7B72E1C851FE}"/>
              </a:ext>
            </a:extLst>
          </p:cNvPr>
          <p:cNvSpPr/>
          <p:nvPr/>
        </p:nvSpPr>
        <p:spPr>
          <a:xfrm>
            <a:off x="7706360" y="2402541"/>
            <a:ext cx="3203687" cy="13626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D956EA-BB28-45A2-835A-100742001570}"/>
              </a:ext>
            </a:extLst>
          </p:cNvPr>
          <p:cNvSpPr txBox="1"/>
          <p:nvPr/>
        </p:nvSpPr>
        <p:spPr>
          <a:xfrm>
            <a:off x="6466929" y="22931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样本筛选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CD63DD5-8562-4D79-A891-141BA3DA971C}"/>
              </a:ext>
            </a:extLst>
          </p:cNvPr>
          <p:cNvSpPr/>
          <p:nvPr/>
        </p:nvSpPr>
        <p:spPr>
          <a:xfrm>
            <a:off x="7706359" y="3554605"/>
            <a:ext cx="3203687" cy="130269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D78608-676E-42A8-A8BE-830C7A1E8A45}"/>
              </a:ext>
            </a:extLst>
          </p:cNvPr>
          <p:cNvSpPr txBox="1"/>
          <p:nvPr/>
        </p:nvSpPr>
        <p:spPr>
          <a:xfrm>
            <a:off x="9628817" y="526390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防止对简单域的过度拟合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AE310D4-4BA6-4A61-90E5-47B59FCF4C4F}"/>
              </a:ext>
            </a:extLst>
          </p:cNvPr>
          <p:cNvCxnSpPr/>
          <p:nvPr/>
        </p:nvCxnSpPr>
        <p:spPr>
          <a:xfrm>
            <a:off x="10380279" y="4857296"/>
            <a:ext cx="293561" cy="449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F76853C-65E4-4240-9028-DD9468AF02E5}"/>
              </a:ext>
            </a:extLst>
          </p:cNvPr>
          <p:cNvCxnSpPr>
            <a:stCxn id="20" idx="1"/>
          </p:cNvCxnSpPr>
          <p:nvPr/>
        </p:nvCxnSpPr>
        <p:spPr>
          <a:xfrm flipH="1" flipV="1">
            <a:off x="7282126" y="2617694"/>
            <a:ext cx="424234" cy="466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2" grpId="0"/>
      <p:bldP spid="23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808508-0078-441A-A619-2466DB285695}"/>
              </a:ext>
            </a:extLst>
          </p:cNvPr>
          <p:cNvSpPr txBox="1"/>
          <p:nvPr/>
        </p:nvSpPr>
        <p:spPr>
          <a:xfrm>
            <a:off x="617338" y="10614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Batch Normalization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ACDFD4-81DB-41E4-80A6-956F7A4DF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0" y="1647110"/>
            <a:ext cx="3562214" cy="43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EBD1BB-57DC-42B1-8D8B-50B07278EC8C}"/>
              </a:ext>
            </a:extLst>
          </p:cNvPr>
          <p:cNvSpPr txBox="1"/>
          <p:nvPr/>
        </p:nvSpPr>
        <p:spPr>
          <a:xfrm>
            <a:off x="5998200" y="82382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分别获取每一类数据的统计数据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3BA11-2AF9-41CA-9BDB-6254A16B1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159" y="1275308"/>
            <a:ext cx="6073841" cy="162420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20D60BA-3761-43D7-BF31-53DB34996A01}"/>
              </a:ext>
            </a:extLst>
          </p:cNvPr>
          <p:cNvSpPr txBox="1"/>
          <p:nvPr/>
        </p:nvSpPr>
        <p:spPr>
          <a:xfrm>
            <a:off x="6118159" y="552115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全局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统计数据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E4575B-E0F2-480F-B344-2D63BF7ADC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474" b="-3890"/>
          <a:stretch/>
        </p:blipFill>
        <p:spPr>
          <a:xfrm>
            <a:off x="6118159" y="5904132"/>
            <a:ext cx="5321553" cy="57794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79EAEA5-F542-46C6-A18A-1D709391F8ED}"/>
              </a:ext>
            </a:extLst>
          </p:cNvPr>
          <p:cNvSpPr txBox="1"/>
          <p:nvPr/>
        </p:nvSpPr>
        <p:spPr>
          <a:xfrm>
            <a:off x="6016176" y="29714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减少对伪标签的依赖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6CCB8B-0F2E-45B1-8599-619B1B9EF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159" y="3351196"/>
            <a:ext cx="5486875" cy="20880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E132A8-0D1D-4849-8FB0-6B1554E37D08}"/>
              </a:ext>
            </a:extLst>
          </p:cNvPr>
          <p:cNvSpPr/>
          <p:nvPr/>
        </p:nvSpPr>
        <p:spPr>
          <a:xfrm>
            <a:off x="9556376" y="3340742"/>
            <a:ext cx="1739153" cy="5628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EDC714-40E2-4425-AB47-14B097F5535F}"/>
              </a:ext>
            </a:extLst>
          </p:cNvPr>
          <p:cNvSpPr/>
          <p:nvPr/>
        </p:nvSpPr>
        <p:spPr>
          <a:xfrm>
            <a:off x="6118159" y="4865760"/>
            <a:ext cx="5400741" cy="5628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330"/>
            <a:ext cx="674116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Method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E22625-7152-47FD-A5B0-DEB3B5A51258}"/>
              </a:ext>
            </a:extLst>
          </p:cNvPr>
          <p:cNvSpPr txBox="1"/>
          <p:nvPr/>
        </p:nvSpPr>
        <p:spPr>
          <a:xfrm>
            <a:off x="617338" y="10614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Tri-Net Self-Training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877E1BC-7A34-4D73-953A-884B964C4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8"/>
          <a:stretch/>
        </p:blipFill>
        <p:spPr>
          <a:xfrm>
            <a:off x="499885" y="2012678"/>
            <a:ext cx="5688411" cy="2962130"/>
          </a:xfrm>
          <a:custGeom>
            <a:avLst/>
            <a:gdLst>
              <a:gd name="connsiteX0" fmla="*/ 0 w 6210838"/>
              <a:gd name="connsiteY0" fmla="*/ 0 h 3234174"/>
              <a:gd name="connsiteX1" fmla="*/ 6210838 w 6210838"/>
              <a:gd name="connsiteY1" fmla="*/ 0 h 3234174"/>
              <a:gd name="connsiteX2" fmla="*/ 6210838 w 6210838"/>
              <a:gd name="connsiteY2" fmla="*/ 1734393 h 3234174"/>
              <a:gd name="connsiteX3" fmla="*/ 4982674 w 6210838"/>
              <a:gd name="connsiteY3" fmla="*/ 1734393 h 3234174"/>
              <a:gd name="connsiteX4" fmla="*/ 4982674 w 6210838"/>
              <a:gd name="connsiteY4" fmla="*/ 1958930 h 3234174"/>
              <a:gd name="connsiteX5" fmla="*/ 3384802 w 6210838"/>
              <a:gd name="connsiteY5" fmla="*/ 1958930 h 3234174"/>
              <a:gd name="connsiteX6" fmla="*/ 3083497 w 6210838"/>
              <a:gd name="connsiteY6" fmla="*/ 1624190 h 3234174"/>
              <a:gd name="connsiteX7" fmla="*/ 3004938 w 6210838"/>
              <a:gd name="connsiteY7" fmla="*/ 1694902 h 3234174"/>
              <a:gd name="connsiteX8" fmla="*/ 3242593 w 6210838"/>
              <a:gd name="connsiteY8" fmla="*/ 1958930 h 3234174"/>
              <a:gd name="connsiteX9" fmla="*/ 3167529 w 6210838"/>
              <a:gd name="connsiteY9" fmla="*/ 1958930 h 3234174"/>
              <a:gd name="connsiteX10" fmla="*/ 3167529 w 6210838"/>
              <a:gd name="connsiteY10" fmla="*/ 3178123 h 3234174"/>
              <a:gd name="connsiteX11" fmla="*/ 6125881 w 6210838"/>
              <a:gd name="connsiteY11" fmla="*/ 3178123 h 3234174"/>
              <a:gd name="connsiteX12" fmla="*/ 6125881 w 6210838"/>
              <a:gd name="connsiteY12" fmla="*/ 2290205 h 3234174"/>
              <a:gd name="connsiteX13" fmla="*/ 6210838 w 6210838"/>
              <a:gd name="connsiteY13" fmla="*/ 2290205 h 3234174"/>
              <a:gd name="connsiteX14" fmla="*/ 6210838 w 6210838"/>
              <a:gd name="connsiteY14" fmla="*/ 3234174 h 3234174"/>
              <a:gd name="connsiteX15" fmla="*/ 0 w 6210838"/>
              <a:gd name="connsiteY15" fmla="*/ 3234174 h 323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10838" h="3234174">
                <a:moveTo>
                  <a:pt x="0" y="0"/>
                </a:moveTo>
                <a:lnTo>
                  <a:pt x="6210838" y="0"/>
                </a:lnTo>
                <a:lnTo>
                  <a:pt x="6210838" y="1734393"/>
                </a:lnTo>
                <a:lnTo>
                  <a:pt x="4982674" y="1734393"/>
                </a:lnTo>
                <a:lnTo>
                  <a:pt x="4982674" y="1958930"/>
                </a:lnTo>
                <a:lnTo>
                  <a:pt x="3384802" y="1958930"/>
                </a:lnTo>
                <a:lnTo>
                  <a:pt x="3083497" y="1624190"/>
                </a:lnTo>
                <a:lnTo>
                  <a:pt x="3004938" y="1694902"/>
                </a:lnTo>
                <a:lnTo>
                  <a:pt x="3242593" y="1958930"/>
                </a:lnTo>
                <a:lnTo>
                  <a:pt x="3167529" y="1958930"/>
                </a:lnTo>
                <a:lnTo>
                  <a:pt x="3167529" y="3178123"/>
                </a:lnTo>
                <a:lnTo>
                  <a:pt x="6125881" y="3178123"/>
                </a:lnTo>
                <a:lnTo>
                  <a:pt x="6125881" y="2290205"/>
                </a:lnTo>
                <a:lnTo>
                  <a:pt x="6210838" y="2290205"/>
                </a:lnTo>
                <a:lnTo>
                  <a:pt x="6210838" y="3234174"/>
                </a:lnTo>
                <a:lnTo>
                  <a:pt x="0" y="3234174"/>
                </a:lnTo>
                <a:close/>
              </a:path>
            </a:pathLst>
          </a:cu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56396D-0C3A-4070-BC13-5CF36517B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18" y="2743863"/>
            <a:ext cx="406229" cy="17357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D11047-A48D-4A90-A487-65460CB74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763" y="3056730"/>
            <a:ext cx="5303980" cy="8382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37A05F-F3CE-46A3-A662-ED1DE7797A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8"/>
          <a:stretch/>
        </p:blipFill>
        <p:spPr>
          <a:xfrm>
            <a:off x="10500213" y="2418626"/>
            <a:ext cx="1691787" cy="325237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AFC48A-CD9A-4DAC-83DD-287C13775A1B}"/>
              </a:ext>
            </a:extLst>
          </p:cNvPr>
          <p:cNvCxnSpPr>
            <a:endCxn id="8" idx="2"/>
          </p:cNvCxnSpPr>
          <p:nvPr/>
        </p:nvCxnSpPr>
        <p:spPr>
          <a:xfrm flipH="1" flipV="1">
            <a:off x="11346107" y="2743863"/>
            <a:ext cx="172793" cy="3128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40C63D0-04C4-48A2-A2AB-E3A88CEF3185}"/>
              </a:ext>
            </a:extLst>
          </p:cNvPr>
          <p:cNvSpPr txBox="1"/>
          <p:nvPr/>
        </p:nvSpPr>
        <p:spPr>
          <a:xfrm>
            <a:off x="9724913" y="3998299"/>
            <a:ext cx="1358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阈值超参数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0EA4EC8-FE79-478C-A541-AF6CB7028494}"/>
              </a:ext>
            </a:extLst>
          </p:cNvPr>
          <p:cNvCxnSpPr>
            <a:cxnSpLocks/>
          </p:cNvCxnSpPr>
          <p:nvPr/>
        </p:nvCxnSpPr>
        <p:spPr>
          <a:xfrm>
            <a:off x="10004612" y="3801035"/>
            <a:ext cx="179294" cy="277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A71223C8-F685-4FF8-BFC0-88419F688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9130" y="2587769"/>
            <a:ext cx="1257409" cy="304826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CD6E4AA-ECBA-47F6-980C-22BED278F07E}"/>
              </a:ext>
            </a:extLst>
          </p:cNvPr>
          <p:cNvCxnSpPr>
            <a:endCxn id="25" idx="2"/>
          </p:cNvCxnSpPr>
          <p:nvPr/>
        </p:nvCxnSpPr>
        <p:spPr>
          <a:xfrm flipV="1">
            <a:off x="8525435" y="2892595"/>
            <a:ext cx="152400" cy="2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ExMTU4YzczMDgzOWVmNDk2Mjc0OTVlMjIzMDA3NzAifQ=="/>
  <p:tag name="KSO_WPP_MARK_KEY" val="73acf950-e635-47f2-b1bd-a6423c8f39e8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684</Words>
  <Application>Microsoft Office PowerPoint</Application>
  <PresentationFormat>宽屏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Calibri</vt:lpstr>
      <vt:lpstr>Calibri Light</vt:lpstr>
      <vt:lpstr>Times New Roman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18231673751@163.com</cp:lastModifiedBy>
  <cp:revision>146</cp:revision>
  <dcterms:created xsi:type="dcterms:W3CDTF">2019-03-09T08:01:00Z</dcterms:created>
  <dcterms:modified xsi:type="dcterms:W3CDTF">2024-04-27T08:51:42Z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E30E4612DA564EB58A956DCCC6E04621</vt:lpwstr>
  </property>
</Properties>
</file>